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ea2ea03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3ea2ea03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701acb2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701acb2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3ea2ea03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3ea2ea03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3ea2ea03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3ea2ea03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ea2ea03c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3ea2ea03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ea2ea03c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3ea2ea03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ea2ea03c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3ea2ea03c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3ea2ea03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3ea2ea03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ea2ea03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3ea2ea03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3ea2ea03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3ea2ea03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701acb2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701acb2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3ea2ea03c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3ea2ea03c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ea2ea03c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3ea2ea03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3ea2ea0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3ea2ea0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3ea2ea0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3ea2ea0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3ea2ea03c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3ea2ea03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3ea2ea03c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3ea2ea03c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3ea2ea03c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3ea2ea03c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3ea2ea03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3ea2ea03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3ea2ea03c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3ea2ea03c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3ea2ea03c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3ea2ea03c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701acb26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701acb26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3ea2ea03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3ea2ea03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3ea2ea03c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3ea2ea03c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3ea2ea03c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3ea2ea03c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3ea2ea03c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3ea2ea03c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3ea2ea03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3ea2ea03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3ea2ea03c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3ea2ea03c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3ea2ea03c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3ea2ea03c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3ea2ea03c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3ea2ea03c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3ea2ea03c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3ea2ea03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3ea2ea03c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3ea2ea03c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701acb2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701acb2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3ea2ea03c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3ea2ea03c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3ea2ea03c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3ea2ea03c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3ea2ea03c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3ea2ea03c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3ea2ea03c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d3ea2ea03c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3ea2ea03c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3ea2ea03c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3ea2ea03c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3ea2ea03c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3ea2ea03c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3ea2ea03c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3ea2ea03c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3ea2ea03c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3ea2ea03c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3ea2ea03c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3ea2ea03c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3ea2ea03c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701acb2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701acb2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3ea2ea03c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3ea2ea03c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3ea2ea03c_1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3ea2ea03c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3ea2ea03c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3ea2ea03c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3ea2ea03c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3ea2ea03c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3ea2ea03c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3ea2ea03c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3ea2ea03c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3ea2ea03c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3ea2ea03c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3ea2ea03c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3ea2ea03c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d3ea2ea03c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3ea2ea03c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d3ea2ea03c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3ea2ea03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3ea2ea03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701acb2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701acb2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3ea2ea03c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3ea2ea03c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d3ea2ea03c_1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d3ea2ea03c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3ea2ea03c_1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3ea2ea03c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d3ea2ea03c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d3ea2ea03c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3ea2ea03c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3ea2ea03c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d3ea2ea03c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d3ea2ea03c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3ea2ea03c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d3ea2ea03c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3ea2ea03c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d3ea2ea03c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3ea2ea03c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3ea2ea03c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3ea2ea03c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3ea2ea03c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701acb2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701acb2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3ea2ea03c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3ea2ea03c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3ea2ea03c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d3ea2ea03c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3ea2ea03c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3ea2ea03c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3ea2ea03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d3ea2ea03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3ea2ea03c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d3ea2ea03c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01acb26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701acb2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701acb26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701acb26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hyperlink" Target="https://maelfabien.github.io/deeplearning/Perceptron/#why-neur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://t.me/ekolmagorov" TargetMode="External"/><Relationship Id="rId5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Relationship Id="rId4" Type="http://schemas.openxmlformats.org/officeDocument/2006/relationships/image" Target="../media/image43.pn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448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1. Введение в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35525" y="285957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650" y="273100"/>
            <a:ext cx="849424" cy="8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на четвёртый вопрос пока ответ дать нельзя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700" y="945175"/>
            <a:ext cx="144242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логотипа"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875" y="2471967"/>
            <a:ext cx="1442425" cy="331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колковский институт науки и технологий (Skoltech), Сколтех"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554" y="2956125"/>
            <a:ext cx="1012375" cy="10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62750" y="1144000"/>
            <a:ext cx="44055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текущей стадии развития алгоритмов искусственного интеллекта сложно ответить на вопрос о границах их применения.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Наука не стоит на месте и каждый день изобретаются новые подходы, которые способны решать всё более сложные задачи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идеи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901" y="1316200"/>
            <a:ext cx="2328298" cy="288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6253900" y="4269250"/>
            <a:ext cx="248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Алан Тьюринг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49775" y="12193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Один из первых, кто ещё в 1947 году высказался об идеи создания “интеллектуальных” машин, которые должны изменять свое внутреннее состояние исходя из полученного опыта, был родоначальник компьютерных наук английский математик-программист Алан Тьюринг.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Создание первых алгоритмов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49775" y="1295525"/>
            <a:ext cx="51360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1957 организуется первые группы, которые ставят задачу создания искусственного интеллекта.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в 1960 году был создан первый работающий пример алгоритма, моделирующий работу мозгового нейрона - перцептрон Розенблатта, на основе специально созданной машины Mark-1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950" y="1369975"/>
            <a:ext cx="3794250" cy="20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Дальнейшие шаги 1960-1970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1966 год - создание диалоговой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системы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Eliza, которая моделирует разговор с психотерапевтом.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1970-е  создаются первые “машины вывода”, цель которых производить логический вывод из фактов и правил на основе аппарата математической логики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25" y="1295525"/>
            <a:ext cx="3172825" cy="241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Экспертные системы 1980-е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1980-х происходит дальнейшее расширение алгоритмов машинного обучения. Происходит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расцвет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подходов на основе правил (rule-based) и в 1984  предлагается алгоритм автоматического построения решающего дерева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50" y="1371725"/>
            <a:ext cx="2625074" cy="24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нейронные сети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633000" y="1257225"/>
            <a:ext cx="45198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1990-х удаётся создать и обучить первую нейронную сеть, которая способна улавливать более сложные зависимости в данных.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Происходит создание принципиально новых подходов к обработке данных на основе нейросетевых алгоритмов и насыщение их математической базы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00" y="2838425"/>
            <a:ext cx="2939500" cy="15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145" y="1167350"/>
            <a:ext cx="1605507" cy="1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21 век расцвет и усложнение существующих подходов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633000" y="1409625"/>
            <a:ext cx="35403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последние годы произошло стремительное развитие вычислительных устройств и параллельных вычислений, что позволило существенно усложнить нейросетевые подходы.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GG Explained | Papers With Code"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25" y="1360803"/>
            <a:ext cx="4391649" cy="2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Общая картина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50" y="595750"/>
            <a:ext cx="7444933" cy="41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740825" y="4793325"/>
            <a:ext cx="56700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9"/>
          <p:cNvSpPr txBox="1"/>
          <p:nvPr/>
        </p:nvSpPr>
        <p:spPr>
          <a:xfrm>
            <a:off x="749825" y="4721800"/>
            <a:ext cx="5553300" cy="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https://maelfabien.github.io/deeplearning/Perceptron/#why-neurons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что же такое “Машинное обучение”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98225" y="1342050"/>
            <a:ext cx="74223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 раздел науки о данных изучающий процесс, в результате которого компьютер способен показывать поведение на основе данных, которое в нём не было явно 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запрограммировано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150" y="1523400"/>
            <a:ext cx="80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 итоге в чём же заключается принципиальное отличие между программой и алгоритмом машинного обучения?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🤔 - Задумчивое лицо (Думает) Эмоджи 📖 Узнать значение Emoji и ✂  скопировать смайлик (◕‿◕) SYMBL"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225" y="3027450"/>
            <a:ext cx="1209025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642925" y="9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/>
              <a:t>Знакомство</a:t>
            </a:r>
            <a:endParaRPr sz="272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25" y="1113250"/>
            <a:ext cx="3047700" cy="2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28375" y="3468050"/>
            <a:ext cx="30477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Лектор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Колмагоров Евгений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MLE в ecom.tech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t.me/ekolmagorov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936" y="1113250"/>
            <a:ext cx="2165490" cy="2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267925" y="3468050"/>
            <a:ext cx="30477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Ассистент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Кочарян Давид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Аналитик в MediaScope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t.me/rufos_20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программирования от машинного обучения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525175" y="678150"/>
            <a:ext cx="78717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отличие машинного обучения от программирования заключается в том, что для решения задачи алгоритм машинного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извлекает закономерности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данных и на основе этих закономерностей корректирует своё поведение, в то время как при втором подходе задача извлечения закономерностей лежит на разработчике.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715150" y="2343150"/>
            <a:ext cx="1541100" cy="70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Данные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562907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Поиск оптимальных параметров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95642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Изучение устройства данных и написание кода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95642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Программа решающая целевую задачу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562907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Алгоритм с настроенными параметрами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2" name="Google Shape;232;p32"/>
          <p:cNvCxnSpPr>
            <a:stCxn id="227" idx="1"/>
            <a:endCxn id="229" idx="0"/>
          </p:cNvCxnSpPr>
          <p:nvPr/>
        </p:nvCxnSpPr>
        <p:spPr>
          <a:xfrm flipH="1">
            <a:off x="2117050" y="2694300"/>
            <a:ext cx="15981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2"/>
          <p:cNvCxnSpPr>
            <a:stCxn id="229" idx="2"/>
            <a:endCxn id="230" idx="0"/>
          </p:cNvCxnSpPr>
          <p:nvPr/>
        </p:nvCxnSpPr>
        <p:spPr>
          <a:xfrm>
            <a:off x="211712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2"/>
          <p:cNvCxnSpPr>
            <a:stCxn id="227" idx="3"/>
            <a:endCxn id="228" idx="0"/>
          </p:cNvCxnSpPr>
          <p:nvPr/>
        </p:nvCxnSpPr>
        <p:spPr>
          <a:xfrm>
            <a:off x="5256250" y="2694300"/>
            <a:ext cx="15336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2"/>
          <p:cNvCxnSpPr>
            <a:stCxn id="228" idx="2"/>
            <a:endCxn id="231" idx="0"/>
          </p:cNvCxnSpPr>
          <p:nvPr/>
        </p:nvCxnSpPr>
        <p:spPr>
          <a:xfrm>
            <a:off x="678977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Классификация объектов</a:t>
            </a:r>
            <a:endParaRPr/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1430600" y="902425"/>
            <a:ext cx="62181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определить к какому из ограниченного набора классов принадлежит рассматриваемый объект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art Your First Machine Learning Project with the Iris flower  classification challenge"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24" y="2003075"/>
            <a:ext cx="6284326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Рекомендации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 built a movie recommendation app that can use your Letterboxd ratings  data to suggest movies. Thought you all might be interested in checking it  out. : r/Letterboxd"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0450"/>
            <a:ext cx="3893626" cy="35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381400" y="1046225"/>
            <a:ext cx="38550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найти наиболее релевантные “объекты” из всего ассортимента, которые могут быть наиболее “интересны” пользователю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 “интересом” может быть клик, покупка, просмотр, добавление в избранное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Объектами могут быть фильмы, товары на маркетплейсе, рекламные объявления, услуги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Примеры задач. Скоринг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453275" y="812600"/>
            <a:ext cx="39717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скоринга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заключается в том, чтобы приписать каждому из объектов некоторое вещественное число (score), которое отражает некоторую физическую величину из реального мира.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таких величин может быть вероятность наступления банкротства, вероятность поломки, оценка релевантности документа поисковому запросу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ash counter in bank, результатов — 16 255: фотографии без лицензионных  платежей и стоковые изображения | Shutterstock"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1575"/>
            <a:ext cx="4373925" cy="29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dit Scoring and Retail Credit Risk Management | AnalystPrep - FRM Part 2  Study Notes"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00" y="971575"/>
            <a:ext cx="1033374" cy="9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471175" y="664850"/>
            <a:ext cx="8361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 развитием нейросетевых подходов спектр решаемых задач стал шире, а сами задачи сложнее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00" y="1243750"/>
            <a:ext cx="5017620" cy="32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617725" y="1519550"/>
            <a:ext cx="26103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Чтение по губам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Deepmind в 2017 году создали модель, обученную на телевизионном датасете, которая смогла превзойти профессионального lips reader’а c канала BBC.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541525" y="909950"/>
            <a:ext cx="29520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Диалоговые системы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2022 году OpenAI представила миру нейросеть ChatGPT, которая ведёт осмысленный диалог, хранит в себе базу знаний и способна держать контекст беседы на протяжении длительного времени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w to Use ChatGPT for SEO"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25" y="1021787"/>
            <a:ext cx="5109800" cy="28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Огласите весь список, пожалуйста</a:t>
            </a:r>
            <a:endParaRPr/>
          </a:p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373725" y="665850"/>
            <a:ext cx="7748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Спектр решаемых задач с помощью машинного обучения растёт с каждым днём, и до сих пор человечество находит необычные задачи для его применения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Прогноз спроса/выручки (Demand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тональности текста (Sentimental analysis)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лиц (Face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 речи (Speech to Text)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Диагностика болезней (Medical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Ранжирование Web-страниц (Page ranking)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Обнаружение аномалий и фрода (Anomaly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похожих 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много чего другого….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216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Формальная постановка задачи</a:t>
            </a:r>
            <a:endParaRPr/>
          </a:p>
        </p:txBody>
      </p:sp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Модельная задача</a:t>
            </a:r>
            <a:endParaRPr/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50" y="768050"/>
            <a:ext cx="3801226" cy="3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397900" y="652750"/>
            <a:ext cx="46617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с помощью машинного обучения найти оптимальное расположение открытия очередного заведения для некоторой сети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Дано: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Сеть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Хотим открыть новое заведение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несколько вариантов размещения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Хотим ответить на вопрос: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Какой из вариантов принесёт наибольшую прибыль?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535300" y="979175"/>
            <a:ext cx="69513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Обозначим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рассматриваемых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в данном случае это множество вещественных чисел 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X → Y  неизвестная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зависимость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между местом открытия и полученной прибылью, которую хотим саппроксимировать методом машинного обучения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Цель курса</a:t>
            </a:r>
            <a:endParaRPr sz="252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Рассмотреть основы машинного обучения: термины, классические алгоритмы, а также подходы к решению прикладных задач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примере языка Python и готовых библиотек посмотреть на работу того или иного алгоритма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Попробовать на примере реальных задач посмотреть границы применимости машинного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311" name="Google Shape;3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535300" y="979175"/>
            <a:ext cx="77391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у нас уже имеется открытая сеть кафе, то у нас есть выборка данных на основе, которой будет строится алгоритм.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x_{1}, x_{2},..., x_{N}\},\subset \bold{X} " id="313" name="Google Shape;313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02" y="2387687"/>
            <a:ext cx="2216400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2940450" y="2266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обучающая выборка размера N из существующих уже открытых заведений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y_{1}, y_{2}, ..., y_{N}\} \subset \bold{Y}" id="315" name="Google Shape;315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00" y="3163050"/>
            <a:ext cx="211271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3092850" y="3028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известные ответы (targets) для данной выборки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: a(x_{i}) \approx y_{i}" id="317" name="Google Shape;317;p4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00" y="4288300"/>
            <a:ext cx="153062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3016650" y="4171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искомая функция, которая для заданного описания кафе будет определять его прибыль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Признаковое описание</a:t>
            </a:r>
            <a:endParaRPr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actory building icon, cartoon style 14629097 Vector Art at Vecteezy"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75" y="2388025"/>
            <a:ext cx="1702525" cy="17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825" y="2197551"/>
            <a:ext cx="1296950" cy="116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ds drawing Cartoon Vector illustration cute cow icon Isolated on White  Background 25433157 Vector Art at Vecteezy" id="327" name="Google Shape;3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025" y="3455650"/>
            <a:ext cx="1296950" cy="12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3"/>
          <p:cNvCxnSpPr/>
          <p:nvPr/>
        </p:nvCxnSpPr>
        <p:spPr>
          <a:xfrm flipH="1" rot="10800000">
            <a:off x="2544675" y="3852350"/>
            <a:ext cx="641100" cy="23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3"/>
          <p:cNvCxnSpPr/>
          <p:nvPr/>
        </p:nvCxnSpPr>
        <p:spPr>
          <a:xfrm>
            <a:off x="2555738" y="3083100"/>
            <a:ext cx="6210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(f(x_{1}), ..., f(x_{d}))" id="330" name="Google Shape;330;p4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275" y="3368480"/>
            <a:ext cx="2048176" cy="317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3"/>
          <p:cNvCxnSpPr/>
          <p:nvPr/>
        </p:nvCxnSpPr>
        <p:spPr>
          <a:xfrm flipH="1" rot="10800000">
            <a:off x="4852650" y="3522575"/>
            <a:ext cx="7419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 txBox="1"/>
          <p:nvPr/>
        </p:nvSpPr>
        <p:spPr>
          <a:xfrm>
            <a:off x="993575" y="640650"/>
            <a:ext cx="72504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единственный тип объекта, с  которым может работать компьютер, это число, то все объекты реального мира должны быть представлены 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числовом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формате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1341250" y="4416950"/>
            <a:ext cx="1144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474850" y="42645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6370450" y="43407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vector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(x_{i})=(f(x_{i1}), f(x_{i2}), ...,f(x_{id}))" id="336" name="Google Shape;336;p4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2864" y="1740813"/>
            <a:ext cx="2931688" cy="2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4018850" y="1574850"/>
            <a:ext cx="4576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i-ого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“объекты-признаки”</a:t>
            </a:r>
            <a:endParaRPr/>
          </a:p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498650" y="802225"/>
            <a:ext cx="7973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объекта представляет собой вектор размерности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число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используемых признаков (факторов) для описания объекта.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50" y="2380450"/>
            <a:ext cx="4618974" cy="16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5117625" y="2365425"/>
            <a:ext cx="3559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объекты с их признаковым описанием можно собрать в одну матрицу “объекты-признаки”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 matrix) размерности  Nxd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такой матрицы</a:t>
            </a:r>
            <a:endParaRPr/>
          </a:p>
        </p:txBody>
      </p:sp>
      <p:sp>
        <p:nvSpPr>
          <p:cNvPr id="352" name="Google Shape;35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03074"/>
            <a:ext cx="8579450" cy="208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89" y="1757225"/>
            <a:ext cx="5745427" cy="30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Разбиение множества на Train &amp; Test</a:t>
            </a:r>
            <a:endParaRPr/>
          </a:p>
        </p:txBody>
      </p:sp>
      <p:sp>
        <p:nvSpPr>
          <p:cNvPr id="361" name="Google Shape;361;p46"/>
          <p:cNvSpPr txBox="1"/>
          <p:nvPr/>
        </p:nvSpPr>
        <p:spPr>
          <a:xfrm>
            <a:off x="562775" y="841775"/>
            <a:ext cx="7427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 строки матрицы, для которых известны целевые переменные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используем в качестве обучения алгоритма, а для тех у кого неизвестны - для теста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</a:t>
            </a:r>
            <a:endParaRPr/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535300" y="786825"/>
            <a:ext cx="79371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известны целевые переменные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имеющихся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прецедентов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обучение состоит из двух этапов: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обучения: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имеющейся выборке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строится алгоритм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тестирования: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п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олученный алгоритм применяют к тестовой выборке объектов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на ней оценивают итоговое качество полученного решения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Вернёмся к исходной модельной задаче</a:t>
            </a:r>
            <a:endParaRPr/>
          </a:p>
        </p:txBody>
      </p:sp>
      <p:sp>
        <p:nvSpPr>
          <p:cNvPr id="374" name="Google Shape;37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5" name="Google Shape;375;p48"/>
          <p:cNvSpPr txBox="1"/>
          <p:nvPr/>
        </p:nvSpPr>
        <p:spPr>
          <a:xfrm>
            <a:off x="507800" y="658975"/>
            <a:ext cx="73452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учётом введённых обозначений: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i-ый объект кафе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признаковое описание кафе.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признаков можно использовать различные количественные характеристики: удалённость от центра, наличие рядом метро, средняя цена квадратного метра в соседних домах и тд.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какая была выручка у i-ого заведения за последний год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оптимального набора признаков представляет собой творческую задачу и зачастую для получения качественного результата требуются специальные доменные знания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</a:t>
            </a:r>
            <a:endParaRPr/>
          </a:p>
        </p:txBody>
      </p:sp>
      <p:sp>
        <p:nvSpPr>
          <p:cNvPr id="381" name="Google Shape;38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565700" y="14634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Бинарные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Категориальные - принимают значения из неупорядоченного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Ординальные - принимают значения из 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 со сложной внутренней структурой. Например, изображение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480325" y="719800"/>
            <a:ext cx="7317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природы объекта встречаются следующие типы признаков: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данных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565700" y="10062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Табличные (excel, csv, реляционные базы данных)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Форматированные (json, yaml, xml)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Текстовые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Мультимедийные: изображение и видео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Звуковые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Большинство алгоритмов машинного обучения работает с числовыми данными, поэтому все виды данных необходимо переводить в 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 в зависимости от целевой переменной</a:t>
            </a:r>
            <a:endParaRPr/>
          </a:p>
        </p:txBody>
      </p: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7" name="Google Shape;397;p51"/>
          <p:cNvSpPr txBox="1"/>
          <p:nvPr/>
        </p:nvSpPr>
        <p:spPr>
          <a:xfrm>
            <a:off x="544450" y="970000"/>
            <a:ext cx="51747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наличия целевой переменной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её природы используются различные подходы для решения задач. </a:t>
            </a: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тех задачах машинного обучения, где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переменная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называются задачами обучения с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учителем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там где переменная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называются задачами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ld Teacher Vectors &amp; Illustrations for Free Download | Freepik"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450" y="878400"/>
            <a:ext cx="3015850" cy="30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6785525" y="1495350"/>
            <a:ext cx="175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</a:rPr>
              <a:t>Y = {y</a:t>
            </a:r>
            <a:r>
              <a:rPr baseline="-25000" lang="ru" sz="1500">
                <a:solidFill>
                  <a:schemeClr val="lt1"/>
                </a:solidFill>
              </a:rPr>
              <a:t>1</a:t>
            </a:r>
            <a:r>
              <a:rPr lang="ru" sz="1500">
                <a:solidFill>
                  <a:schemeClr val="lt1"/>
                </a:solidFill>
              </a:rPr>
              <a:t>, …, y</a:t>
            </a:r>
            <a:r>
              <a:rPr baseline="-25000" lang="ru" sz="1500">
                <a:solidFill>
                  <a:schemeClr val="lt1"/>
                </a:solidFill>
              </a:rPr>
              <a:t>N</a:t>
            </a:r>
            <a:r>
              <a:rPr lang="ru" sz="1500">
                <a:solidFill>
                  <a:schemeClr val="lt1"/>
                </a:solidFill>
              </a:rPr>
              <a:t> }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Программа курса</a:t>
            </a:r>
            <a:endParaRPr sz="252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64100" y="160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 занятий по основным темам машинного обучения, на которых будут рассмотрены как теоретические так и практические аспекты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домашних заданий + доп. задания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контрольных проекта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Финальный по окончанию курса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Кролик: 16 цитат персонажа" id="82" name="Google Shape;82;p16"/>
          <p:cNvPicPr preferRelativeResize="0"/>
          <p:nvPr/>
        </p:nvPicPr>
        <p:blipFill rotWithShape="1">
          <a:blip r:embed="rId3">
            <a:alphaModFix/>
          </a:blip>
          <a:srcRect b="0" l="4710" r="-4710" t="0"/>
          <a:stretch/>
        </p:blipFill>
        <p:spPr>
          <a:xfrm>
            <a:off x="6622775" y="2484625"/>
            <a:ext cx="1828525" cy="20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77800" y="1031050"/>
            <a:ext cx="516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Очень насыщенная и интересная: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Классификация</a:t>
            </a:r>
            <a:endParaRPr/>
          </a:p>
        </p:txBody>
      </p:sp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6" name="Google Shape;406;p52"/>
          <p:cNvSpPr txBox="1"/>
          <p:nvPr/>
        </p:nvSpPr>
        <p:spPr>
          <a:xfrm>
            <a:off x="544450" y="10861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N - это натуральные числа, то решается задача классификации: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{0, 1} - бинарная классификация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{1, …, M} - многоклассовая классификация на M непересекающихся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y= {0, 1}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многоклассовая классификация c M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пересекающимися классами. Например, объект с Y={0, 1, 1, 0, 1}, относится ко 2, 3 и 5 классу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классификации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Медицинская диагностика (Здоров/болен пациент)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Будет ли выбран для данного клиента некоторый товар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Тональность текста (негативный, позитивный или нейтральный) - непересекающаяся многоклассовая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Тегирование объектов на карте (кафе, булочная, наличие веранды, pet-friendly) - многоклассовая с пересекающимися классами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изображений  - непересекающаяся многоклассовая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19" name="Google Shape;4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99" y="940350"/>
            <a:ext cx="7853124" cy="34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Регрессия</a:t>
            </a:r>
            <a:endParaRPr/>
          </a:p>
        </p:txBody>
      </p:sp>
      <p:sp>
        <p:nvSpPr>
          <p:cNvPr id="426" name="Google Shape;4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7" name="Google Shape;427;p55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R - это вещественные числа, то решается задача регрессии: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{y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- одномерная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 - многомерная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599400" y="3071350"/>
            <a:ext cx="644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некоторых случаях можно свести задачу многомерной регрессии к M одномерным отдельным задачам, в каждой из которых ищется оптимальное значение таргета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регрессии</a:t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стоимости недвижимости (стоимость квартиры в Москве)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прибыли ресторана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поведения временного ряда в будущем (стоимость акций)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зарплаты выпускника вуза по его оценкам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00" y="712925"/>
            <a:ext cx="6621791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Ранжирование</a:t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9" name="Google Shape;449;p58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 y - частично упорядоченное множество, и для i-ого объекта важно не конкретное значение y, а позиция относительно других объектов, то тогда решается задача ранжирования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511100" y="2261375"/>
            <a:ext cx="7519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задач: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подходящие запросу документы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кандидатов на должность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Кластеризация</a:t>
            </a:r>
            <a:endParaRPr/>
          </a:p>
        </p:txBody>
      </p:sp>
      <p:sp>
        <p:nvSpPr>
          <p:cNvPr id="456" name="Google Shape;45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7" name="Google Shape;457;p59"/>
          <p:cNvSpPr txBox="1"/>
          <p:nvPr/>
        </p:nvSpPr>
        <p:spPr>
          <a:xfrm>
            <a:off x="471175" y="796000"/>
            <a:ext cx="8361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необходимости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делать прогноз переменной y или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её нет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происходит обучение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Как правило в таких задачах стоит цель найти закономерности в признаковом описании или произвести их визуализацию.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3566800" y="1904200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483625" y="2069050"/>
            <a:ext cx="77115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таких задач является задача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кластеризации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стоит необходимость разделения объектов на группы.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кластеризации </a:t>
            </a:r>
            <a:endParaRPr/>
          </a:p>
        </p:txBody>
      </p:sp>
      <p:sp>
        <p:nvSpPr>
          <p:cNvPr id="465" name="Google Shape;46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6" name="Google Shape;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0" y="597125"/>
            <a:ext cx="7689026" cy="40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</a:t>
            </a:r>
            <a:endParaRPr/>
          </a:p>
        </p:txBody>
      </p:sp>
      <p:sp>
        <p:nvSpPr>
          <p:cNvPr id="472" name="Google Shape;4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3" name="Google Shape;473;p61"/>
          <p:cNvSpPr txBox="1"/>
          <p:nvPr/>
        </p:nvSpPr>
        <p:spPr>
          <a:xfrm>
            <a:off x="553600" y="546150"/>
            <a:ext cx="7918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Как правило в формулировках таких задачах употребляется ключевое слово “похожий”: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пользователей на группы, внутри каждой из которых будут похожие пользователи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текстовые документы на группы по похожести документов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375" y="2493650"/>
            <a:ext cx="4285824" cy="24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Правила игры</a:t>
            </a:r>
            <a:endParaRPr sz="2520"/>
          </a:p>
        </p:txBody>
      </p:sp>
      <p:sp>
        <p:nvSpPr>
          <p:cNvPr id="90" name="Google Shape;90;p17"/>
          <p:cNvSpPr txBox="1"/>
          <p:nvPr/>
        </p:nvSpPr>
        <p:spPr>
          <a:xfrm>
            <a:off x="591075" y="862500"/>
            <a:ext cx="70386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за курс представляет собой “зачёт”/”не зачёт”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получить “зачёт” за курс необходимо набрать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60% от максимального количества баллов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Баллы за курс слагаются из: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Домашних работ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Доп. заданий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Сданных проектов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Небольших квизов по материалам предыдущей лекции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Кому не хватило баллов за работу в течении курса необходимо сдавать письменный экзамен по окончанию курса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Обучение без учителя. Понижение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62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Понижение размерности – задача генерации новых признаков (их число меньше, чем число старых), так, что с их помощью задача решается не хуже, чем с исходными.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понижение размерности может быть использовано для визуализации многомерных объектов на 2-D и 3-D графиках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Оценивание плотности</a:t>
            </a:r>
            <a:endParaRPr/>
          </a:p>
        </p:txBody>
      </p:sp>
      <p:sp>
        <p:nvSpPr>
          <p:cNvPr id="487" name="Google Shape;48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8" name="Google Shape;488;p63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Оценивание плотности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приближения распределения объектов.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9" name="Google Shape;4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425" y="1287050"/>
            <a:ext cx="4484451" cy="35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 txBox="1"/>
          <p:nvPr>
            <p:ph type="title"/>
          </p:nvPr>
        </p:nvSpPr>
        <p:spPr>
          <a:xfrm>
            <a:off x="1122175" y="1816625"/>
            <a:ext cx="72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обучения алгоритма. Оценка предсказательной способности.</a:t>
            </a:r>
            <a:endParaRPr/>
          </a:p>
        </p:txBody>
      </p:sp>
      <p:sp>
        <p:nvSpPr>
          <p:cNvPr id="495" name="Google Shape;4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задачи</a:t>
            </a:r>
            <a:endParaRPr/>
          </a:p>
        </p:txBody>
      </p:sp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11700" y="1152475"/>
            <a:ext cx="46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мы хотим предсказать стоимость дома - целевая переменная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по двум его признакам: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его площади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комнат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Home For Sale With Red For Sale Sign In Front Yard Stock Photo - Download  Image Now - For Sale Sign, House, In Front Of - iStock" id="503" name="Google Shape;5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00" y="1275925"/>
            <a:ext cx="3391300" cy="225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алгоритма</a:t>
            </a:r>
            <a:endParaRPr/>
          </a:p>
        </p:txBody>
      </p:sp>
      <p:sp>
        <p:nvSpPr>
          <p:cNvPr id="509" name="Google Shape;50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0" name="Google Shape;510;p66"/>
          <p:cNvSpPr txBox="1"/>
          <p:nvPr/>
        </p:nvSpPr>
        <p:spPr>
          <a:xfrm>
            <a:off x="571925" y="1217300"/>
            <a:ext cx="779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природы данных и вида целевой переменной выбирается некоторое семейство алгоритмов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среди, которых ищется наиболее оптимальный. То есть тот, на котором качество решения исходной задачи будет наилучшим.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 = \{a(x, w)\}_{w \in \mathbb{R}^{k} }" id="511" name="Google Shape;511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56" y="2756125"/>
            <a:ext cx="249904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6"/>
          <p:cNvSpPr txBox="1"/>
          <p:nvPr/>
        </p:nvSpPr>
        <p:spPr>
          <a:xfrm>
            <a:off x="523550" y="3491575"/>
            <a:ext cx="8074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Семейство A состоит из алгоритмов одной природы, но с различными параметрами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семейства - линейные модели</a:t>
            </a:r>
            <a:endParaRPr/>
          </a:p>
        </p:txBody>
      </p:sp>
      <p:sp>
        <p:nvSpPr>
          <p:cNvPr id="518" name="Google Shape;51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526125" y="850950"/>
            <a:ext cx="83160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множество различных семейств алгоритмов, которые будут рассмотрены на дальнейших занятиях.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Сейчас же для наглядности рассмотрим семейство линейных моделей.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них предсказание представляет собой линейную функцию: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(x, w) = w_{0} + w_{1}x_{1} + ... w_{d}x_{d}" id="520" name="Google Shape;520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7" y="2586450"/>
            <a:ext cx="488102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7"/>
          <p:cNvSpPr txBox="1"/>
          <p:nvPr/>
        </p:nvSpPr>
        <p:spPr>
          <a:xfrm>
            <a:off x="648475" y="3195550"/>
            <a:ext cx="7592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данной задаче у линейной функции будет три слагаемых, так как име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ется только два признака: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w_{0} + w_{1}x_{1} + w_{2}x_{2}" id="522" name="Google Shape;522;p6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85" y="4024000"/>
            <a:ext cx="4505640" cy="4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линейной модели</a:t>
            </a:r>
            <a:endParaRPr/>
          </a:p>
        </p:txBody>
      </p:sp>
      <p:sp>
        <p:nvSpPr>
          <p:cNvPr id="528" name="Google Shape;52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9" name="Google Shape;529;p68"/>
          <p:cNvSpPr txBox="1"/>
          <p:nvPr/>
        </p:nvSpPr>
        <p:spPr>
          <a:xfrm>
            <a:off x="544425" y="680225"/>
            <a:ext cx="79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вида линейной модели нетрудно увидеть, что оно задаёт некоторую гиперплоскость в d+1 мерном пространстве. В случае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=1 - это будет прямая.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0" name="Google Shape;5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675" y="1441950"/>
            <a:ext cx="4451125" cy="3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8"/>
          <p:cNvSpPr txBox="1"/>
          <p:nvPr/>
        </p:nvSpPr>
        <p:spPr>
          <a:xfrm>
            <a:off x="6436750" y="2435400"/>
            <a:ext cx="23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понять, что алгоритм работает хорошо?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работы</a:t>
            </a:r>
            <a:endParaRPr/>
          </a:p>
        </p:txBody>
      </p:sp>
      <p:sp>
        <p:nvSpPr>
          <p:cNvPr id="537" name="Google Shape;53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8" name="Google Shape;5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25" y="715850"/>
            <a:ext cx="5417952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</a:t>
            </a:r>
            <a:endParaRPr/>
          </a:p>
        </p:txBody>
      </p:sp>
      <p:sp>
        <p:nvSpPr>
          <p:cNvPr id="544" name="Google Shape;54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5" name="Google Shape;545;p70"/>
          <p:cNvSpPr txBox="1"/>
          <p:nvPr/>
        </p:nvSpPr>
        <p:spPr>
          <a:xfrm>
            <a:off x="418350" y="748450"/>
            <a:ext cx="6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Как измерить ошибку алгоритма на всех объектах выборки?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427525" y="1361700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Функционал ошибки – функция, измеряющая качество работы алгоритма на всех объектах обучающей выборки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1}^{N}(a(x_{i}) - y_{i})^2" id="547" name="Google Shape;547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50" y="3107675"/>
            <a:ext cx="4268650" cy="4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0"/>
          <p:cNvSpPr txBox="1"/>
          <p:nvPr/>
        </p:nvSpPr>
        <p:spPr>
          <a:xfrm>
            <a:off x="581075" y="2237200"/>
            <a:ext cx="6127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- среднеквадратичная ошибка (MSE):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70"/>
          <p:cNvSpPr txBox="1"/>
          <p:nvPr/>
        </p:nvSpPr>
        <p:spPr>
          <a:xfrm>
            <a:off x="779625" y="3949875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- ответ алгоритма на i-ом объекте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значение целевой переменной для i-го объекта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= оптимизация функционала ошибки</a:t>
            </a:r>
            <a:endParaRPr/>
          </a:p>
        </p:txBody>
      </p:sp>
      <p:sp>
        <p:nvSpPr>
          <p:cNvPr id="555" name="Google Shape;555;p71"/>
          <p:cNvSpPr txBox="1"/>
          <p:nvPr>
            <p:ph idx="1" type="body"/>
          </p:nvPr>
        </p:nvSpPr>
        <p:spPr>
          <a:xfrm>
            <a:off x="1593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обучении алгоритма ищется такой набор параметров алгоритма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{w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на котором функционал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достигает своего минимума: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конкретный алгоритм семейства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определяется набором своих параметров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(a(x_{i}) - y_{i})^2 \rightarrow \begin{equation}&#10;\mathop{min}_{w_{0}, ..., w_{d}}&#10;\end{equation}" id="557" name="Google Shape;557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50" y="2335563"/>
            <a:ext cx="5998726" cy="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-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Немного философских вопросов</a:t>
            </a:r>
            <a:endParaRPr sz="2520"/>
          </a:p>
        </p:txBody>
      </p:sp>
      <p:sp>
        <p:nvSpPr>
          <p:cNvPr id="97" name="Google Shape;97;p18"/>
          <p:cNvSpPr txBox="1"/>
          <p:nvPr/>
        </p:nvSpPr>
        <p:spPr>
          <a:xfrm>
            <a:off x="2462175" y="1813000"/>
            <a:ext cx="5277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Зачем вообще возникла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необходимость обучать машину?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10950" y="1178100"/>
            <a:ext cx="496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ic Sans MS"/>
              <a:buAutoNum type="arabicPeriod"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значит вообще “обучение”?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987800" y="3721775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Чему может  научиться компьютер, а чему принципиально нет?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11700" y="2754200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</a:t>
            </a: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 понять, что компьютер чему-либо “научился”?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625" y="2754200"/>
            <a:ext cx="1325500" cy="189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для предсказания стоимости дома линейной моделью</a:t>
            </a:r>
            <a:endParaRPr/>
          </a:p>
        </p:txBody>
      </p:sp>
      <p:sp>
        <p:nvSpPr>
          <p:cNvPr id="563" name="Google Shape;56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данной задачи определяется формулой: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Подставим её в функционал ошибки: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параметры w подбираются таким образом, чтобы на них достигался минимум функционал ошибки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, w) = w_{0} + w_{1}x_{1} + w_{2}x_{2}" id="565" name="Google Shape;565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60" y="1697700"/>
            <a:ext cx="4505640" cy="43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=1}^{N}(w_{0} + w_{1}x_{1} + w_{2}x_{2} - y_{i})^2 \rightarrow \begin{equation}&#10;\mathop{min}_{w_{0}, w_{1}, w_{2}}&#10;\end{equation}" id="566" name="Google Shape;566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558" y="3200125"/>
            <a:ext cx="732166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 txBox="1"/>
          <p:nvPr/>
        </p:nvSpPr>
        <p:spPr>
          <a:xfrm>
            <a:off x="511925" y="4010675"/>
            <a:ext cx="4881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раз об обучении</a:t>
            </a:r>
            <a:endParaRPr/>
          </a:p>
        </p:txBody>
      </p:sp>
      <p:sp>
        <p:nvSpPr>
          <p:cNvPr id="573" name="Google Shape;573;p73"/>
          <p:cNvSpPr txBox="1"/>
          <p:nvPr>
            <p:ph idx="1" type="body"/>
          </p:nvPr>
        </p:nvSpPr>
        <p:spPr>
          <a:xfrm>
            <a:off x="2256925" y="1304875"/>
            <a:ext cx="48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Процесс поиска оптимального алгоритма (оптимального набора параметров или весов </a:t>
            </a:r>
            <a:r>
              <a:rPr b="1" i="1"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называется </a:t>
            </a:r>
            <a:r>
              <a:rPr b="1"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обучением</a:t>
            </a: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4" name="Google Shape;57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sp>
        <p:nvSpPr>
          <p:cNvPr id="580" name="Google Shape;580;p74"/>
          <p:cNvSpPr txBox="1"/>
          <p:nvPr>
            <p:ph idx="1" type="body"/>
          </p:nvPr>
        </p:nvSpPr>
        <p:spPr>
          <a:xfrm>
            <a:off x="311700" y="826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18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того как прошел процесс обучения и был найден оптимальный с точки зрения функционала ошибки алгоритм необходимо провести его оценку и сравнить его качество работы с другими алгоритмами.</a:t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Абсолютная ошибка (MA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Доля правильный ответов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|a(x_{i}) - y_{i}|" id="582" name="Google Shape;582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98" y="2870800"/>
            <a:ext cx="4001000" cy="47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(a, X) = \frac{1}{N}\sum_{i=1}^{N}[a(x_{i}) == y_{i}]" id="583" name="Google Shape;583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1" y="4067825"/>
            <a:ext cx="5621676" cy="5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89" name="Google Shape;58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0" name="Google Shape;590;p75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96" name="Google Shape;59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7" name="Google Shape;597;p76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03" name="Google Shape;60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4" name="Google Shape;604;p77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10" name="Google Shape;61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1" name="Google Shape;611;p78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17" name="Google Shape;61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8" name="Google Shape;618;p79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24" name="Google Shape;62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5" name="Google Shape;625;p80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31" name="Google Shape;63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2" name="Google Shape;632;p81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качества работы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</a:t>
            </a:r>
            <a:r>
              <a:rPr lang="ru" sz="2520"/>
              <a:t>опробуем дать ответ на первый вопрос</a:t>
            </a:r>
            <a:endParaRPr sz="2520"/>
          </a:p>
        </p:txBody>
      </p:sp>
      <p:pic>
        <p:nvPicPr>
          <p:cNvPr descr="Гальперин Пётр Яковлевич электронные книги, биография."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0" y="1329375"/>
            <a:ext cx="1872775" cy="26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32450" y="1329375"/>
            <a:ext cx="507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“Целью обучения является не получение знаний, а умение </a:t>
            </a:r>
            <a:r>
              <a:rPr b="1"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действовать</a:t>
            </a: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со знанием дела”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904938" y="2736650"/>
            <a:ext cx="2202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П. Я. Гальперин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Стадии разработки</a:t>
            </a:r>
            <a:endParaRPr/>
          </a:p>
        </p:txBody>
      </p:sp>
      <p:sp>
        <p:nvSpPr>
          <p:cNvPr id="638" name="Google Shape;63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39" name="Google Shape;63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88" y="636725"/>
            <a:ext cx="4445429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модели состоит из множества компентент</a:t>
            </a:r>
            <a:endParaRPr/>
          </a:p>
        </p:txBody>
      </p:sp>
      <p:sp>
        <p:nvSpPr>
          <p:cNvPr id="645" name="Google Shape;64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46" name="Google Shape;6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647763"/>
            <a:ext cx="8085848" cy="32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3"/>
          <p:cNvSpPr txBox="1"/>
          <p:nvPr/>
        </p:nvSpPr>
        <p:spPr>
          <a:xfrm>
            <a:off x="768375" y="4223475"/>
            <a:ext cx="7704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Ошибки на каждом из этих этапов приводят к ухудшению качества работы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Инфраструктурные особенности внедряемых решений</a:t>
            </a:r>
            <a:endParaRPr/>
          </a:p>
        </p:txBody>
      </p:sp>
      <p:sp>
        <p:nvSpPr>
          <p:cNvPr id="653" name="Google Shape;65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4" name="Google Shape;65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25" y="712925"/>
            <a:ext cx="566376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5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Технологическая база курса</a:t>
            </a:r>
            <a:endParaRPr sz="3022"/>
          </a:p>
        </p:txBody>
      </p:sp>
      <p:sp>
        <p:nvSpPr>
          <p:cNvPr id="660" name="Google Shape;66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61" name="Google Shape;6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50" y="752525"/>
            <a:ext cx="7048650" cy="4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Теоретическая база курса</a:t>
            </a:r>
            <a:endParaRPr/>
          </a:p>
        </p:txBody>
      </p:sp>
      <p:sp>
        <p:nvSpPr>
          <p:cNvPr id="667" name="Google Shape;66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Линейная алгебра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Математический анализ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Теория вероятностей и математическая статистика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Теперь попробуем ответить на второй вопрос</a:t>
            </a:r>
            <a:endParaRPr sz="2520"/>
          </a:p>
        </p:txBody>
      </p:sp>
      <p:sp>
        <p:nvSpPr>
          <p:cNvPr id="117" name="Google Shape;117;p20"/>
          <p:cNvSpPr txBox="1"/>
          <p:nvPr/>
        </p:nvSpPr>
        <p:spPr>
          <a:xfrm>
            <a:off x="553125" y="1339800"/>
            <a:ext cx="4337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6350" y="1241900"/>
            <a:ext cx="53241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самых первых дней появления компьютеров, учёные и нейрофизиологии поняли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насколько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общими могут быть программы для ЭВМ.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чего идеи об эмуляции мозговой деятельности человека не заставили себя долго ждать.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975" y="1241900"/>
            <a:ext cx="3009151" cy="25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776650" y="3801475"/>
            <a:ext cx="3332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Фрэнк Розенблатт и “Марк-1”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О</a:t>
            </a:r>
            <a:r>
              <a:rPr lang="ru" sz="2520"/>
              <a:t>сталось ответить на третий вопрос</a:t>
            </a:r>
            <a:endParaRPr sz="2520"/>
          </a:p>
        </p:txBody>
      </p:sp>
      <p:sp>
        <p:nvSpPr>
          <p:cNvPr id="127" name="Google Shape;127;p21"/>
          <p:cNvSpPr txBox="1"/>
          <p:nvPr/>
        </p:nvSpPr>
        <p:spPr>
          <a:xfrm>
            <a:off x="353750" y="969025"/>
            <a:ext cx="61677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Ответить на этот вопрос не так просто на самом деле по той причине, что цель обучения - это решение конкретной задачи. Поэтому судить о том, научилась ли машина чему-либо, можно только исходя из качества решения целевой задачи.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если задачу распознавания дорожных знаков понятно, как мерить, то качество работы голосового ассистента уже не так очевидно…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dex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175" y="969025"/>
            <a:ext cx="1862750" cy="18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175" y="2913500"/>
            <a:ext cx="1843027" cy="1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